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6" r:id="rId3"/>
    <p:sldId id="288" r:id="rId4"/>
    <p:sldId id="258" r:id="rId5"/>
    <p:sldId id="290" r:id="rId6"/>
    <p:sldId id="291" r:id="rId7"/>
    <p:sldId id="294" r:id="rId8"/>
    <p:sldId id="307" r:id="rId9"/>
    <p:sldId id="259" r:id="rId10"/>
    <p:sldId id="308" r:id="rId11"/>
    <p:sldId id="261" r:id="rId12"/>
    <p:sldId id="292" r:id="rId13"/>
    <p:sldId id="263" r:id="rId14"/>
    <p:sldId id="300" r:id="rId15"/>
    <p:sldId id="295" r:id="rId16"/>
    <p:sldId id="304" r:id="rId17"/>
    <p:sldId id="302" r:id="rId18"/>
    <p:sldId id="303" r:id="rId19"/>
    <p:sldId id="301" r:id="rId20"/>
    <p:sldId id="265" r:id="rId21"/>
    <p:sldId id="296" r:id="rId22"/>
    <p:sldId id="298" r:id="rId23"/>
    <p:sldId id="299" r:id="rId24"/>
    <p:sldId id="266" r:id="rId25"/>
    <p:sldId id="264" r:id="rId26"/>
    <p:sldId id="293" r:id="rId27"/>
    <p:sldId id="267" r:id="rId28"/>
    <p:sldId id="268" r:id="rId29"/>
    <p:sldId id="270" r:id="rId30"/>
    <p:sldId id="276" r:id="rId31"/>
    <p:sldId id="277" r:id="rId32"/>
    <p:sldId id="271" r:id="rId33"/>
    <p:sldId id="275" r:id="rId34"/>
    <p:sldId id="274" r:id="rId35"/>
    <p:sldId id="272" r:id="rId36"/>
    <p:sldId id="306" r:id="rId37"/>
    <p:sldId id="278" r:id="rId38"/>
    <p:sldId id="279" r:id="rId39"/>
    <p:sldId id="305" r:id="rId40"/>
    <p:sldId id="280" r:id="rId41"/>
    <p:sldId id="269" r:id="rId42"/>
    <p:sldId id="273" r:id="rId43"/>
    <p:sldId id="311" r:id="rId44"/>
    <p:sldId id="281" r:id="rId45"/>
    <p:sldId id="287" r:id="rId46"/>
    <p:sldId id="309" r:id="rId47"/>
    <p:sldId id="310" r:id="rId48"/>
    <p:sldId id="28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7D24B-7536-48F1-A003-FF1AB1AE4FF2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46732-E96D-436E-A3C7-D65287AE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46732-E96D-436E-A3C7-D65287AE79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08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46732-E96D-436E-A3C7-D65287AE79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9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People believe that they can get rid of their impurities, bad thoughts, bad habits, wrongdoings etc. by giving it to fire and start a new life.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These different colors make people look similar.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46732-E96D-436E-A3C7-D65287AE79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5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41455-05AF-4CA8-A34B-B9CDAFE41588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A7AF6-FF67-4A8B-AA3A-1D1E863A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Holi</a:t>
            </a:r>
            <a:r>
              <a:rPr lang="en-US" sz="5400" b="1" dirty="0" smtClean="0"/>
              <a:t>    </a:t>
            </a:r>
            <a:r>
              <a:rPr lang="hi-IN" sz="5400" b="1" dirty="0" smtClean="0">
                <a:solidFill>
                  <a:srgbClr val="FFC000"/>
                </a:solidFill>
              </a:rPr>
              <a:t>होली</a:t>
            </a:r>
            <a:r>
              <a:rPr lang="en-US" sz="5400" b="1" dirty="0" smtClean="0">
                <a:solidFill>
                  <a:srgbClr val="FFC000"/>
                </a:solidFill>
              </a:rPr>
              <a:t> 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40930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839200" cy="63246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                   </a:t>
            </a:r>
            <a:r>
              <a:rPr lang="en-US" sz="4000" b="1" dirty="0" smtClean="0"/>
              <a:t>Why </a:t>
            </a:r>
            <a:r>
              <a:rPr lang="en-US" sz="4000" b="1" dirty="0"/>
              <a:t>do we celebrate </a:t>
            </a:r>
            <a:r>
              <a:rPr lang="en-US" sz="4000" b="1" dirty="0" err="1"/>
              <a:t>Holi</a:t>
            </a:r>
            <a:r>
              <a:rPr lang="en-US" sz="4000" b="1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Celebrate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Welcome spring/new season</a:t>
            </a:r>
          </a:p>
          <a:p>
            <a:r>
              <a:rPr lang="en-US" dirty="0" smtClean="0"/>
              <a:t>Celebrate harvest</a:t>
            </a:r>
          </a:p>
          <a:p>
            <a:r>
              <a:rPr lang="en-US" dirty="0" smtClean="0"/>
              <a:t>Welcome New Year</a:t>
            </a:r>
          </a:p>
          <a:p>
            <a:r>
              <a:rPr lang="en-US" dirty="0" smtClean="0"/>
              <a:t> Symbolizes </a:t>
            </a:r>
            <a:r>
              <a:rPr lang="en-US" dirty="0"/>
              <a:t>the victory of good or truth over evil or false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Get rid of material desires and mental impurities</a:t>
            </a:r>
            <a:endParaRPr lang="en-US" dirty="0"/>
          </a:p>
          <a:p>
            <a:r>
              <a:rPr lang="en-US" dirty="0" smtClean="0"/>
              <a:t> To forgive and not to discriminate based on caste, creed, color, and sex. </a:t>
            </a:r>
          </a:p>
        </p:txBody>
      </p:sp>
    </p:spTree>
    <p:extLst>
      <p:ext uri="{BB962C8B-B14F-4D97-AF65-F5344CB8AC3E}">
        <p14:creationId xmlns:p14="http://schemas.microsoft.com/office/powerpoint/2010/main" val="19749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</a:t>
            </a:r>
            <a:r>
              <a:rPr lang="en-US" b="1" dirty="0" smtClean="0">
                <a:solidFill>
                  <a:srgbClr val="FFC000"/>
                </a:solidFill>
              </a:rPr>
              <a:t>How to Celebrate ? 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How to Celebrate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Clean home and surroundings</a:t>
            </a:r>
          </a:p>
          <a:p>
            <a:r>
              <a:rPr lang="en-US" dirty="0" smtClean="0"/>
              <a:t>Take shower and wear clean clothes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2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</a:t>
            </a:r>
            <a:r>
              <a:rPr lang="en-US" dirty="0" err="1"/>
              <a:t>yagya</a:t>
            </a:r>
            <a:r>
              <a:rPr lang="en-US" dirty="0"/>
              <a:t> </a:t>
            </a:r>
            <a:r>
              <a:rPr lang="en-US" dirty="0" err="1"/>
              <a:t>यज्ञ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858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8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7625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41719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68580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</a:t>
            </a:r>
            <a:r>
              <a:rPr lang="en-US" sz="2800" dirty="0" err="1" smtClean="0"/>
              <a:t>Holika</a:t>
            </a:r>
            <a:r>
              <a:rPr lang="en-US" sz="2800" dirty="0" smtClean="0"/>
              <a:t> </a:t>
            </a:r>
            <a:r>
              <a:rPr lang="en-US" sz="2800" dirty="0" err="1" smtClean="0"/>
              <a:t>dahan</a:t>
            </a:r>
            <a:r>
              <a:rPr lang="en-US" sz="2800" dirty="0" smtClean="0"/>
              <a:t> use cow dung cakes </a:t>
            </a:r>
            <a:r>
              <a:rPr lang="hi-IN" sz="2000" dirty="0" smtClean="0"/>
              <a:t>गोबर उपला</a:t>
            </a:r>
            <a:r>
              <a:rPr lang="en-US" sz="2800" dirty="0" smtClean="0"/>
              <a:t>, not wood for </a:t>
            </a:r>
            <a:r>
              <a:rPr lang="en-US" sz="2800" dirty="0" err="1" smtClean="0"/>
              <a:t>Holika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58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46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2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 prayers and </a:t>
            </a:r>
            <a:r>
              <a:rPr lang="en-US" dirty="0" err="1"/>
              <a:t>bhajans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6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Give abundant charity to poor and needy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4572000" cy="326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3429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19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57400"/>
          </a:xfrm>
        </p:spPr>
        <p:txBody>
          <a:bodyPr>
            <a:normAutofit/>
          </a:bodyPr>
          <a:lstStyle/>
          <a:p>
            <a:r>
              <a:rPr lang="en-US" sz="3600" dirty="0"/>
              <a:t>E</a:t>
            </a:r>
            <a:r>
              <a:rPr lang="en-US" sz="3600" dirty="0" smtClean="0"/>
              <a:t>xchange </a:t>
            </a:r>
            <a:r>
              <a:rPr lang="en-US" sz="3600" dirty="0" err="1"/>
              <a:t>itr</a:t>
            </a:r>
            <a:r>
              <a:rPr lang="en-US" sz="3600" dirty="0"/>
              <a:t> </a:t>
            </a:r>
            <a:r>
              <a:rPr lang="en-US" sz="3600" dirty="0" err="1"/>
              <a:t>इत्र</a:t>
            </a:r>
            <a:r>
              <a:rPr lang="en-US" sz="3600" dirty="0"/>
              <a:t>/</a:t>
            </a:r>
            <a:r>
              <a:rPr lang="en-US" sz="3600" dirty="0" err="1"/>
              <a:t>Sugandh</a:t>
            </a:r>
            <a:r>
              <a:rPr lang="en-US" sz="3600" dirty="0"/>
              <a:t>/</a:t>
            </a:r>
            <a:r>
              <a:rPr lang="en-US" sz="3600" dirty="0" err="1"/>
              <a:t>Khushboo</a:t>
            </a:r>
            <a:r>
              <a:rPr lang="en-US" sz="3600" dirty="0"/>
              <a:t>/</a:t>
            </a:r>
            <a:r>
              <a:rPr lang="en-US" sz="3600" dirty="0" err="1"/>
              <a:t>Gulab</a:t>
            </a:r>
            <a:r>
              <a:rPr lang="en-US" sz="3600" dirty="0"/>
              <a:t> </a:t>
            </a:r>
            <a:r>
              <a:rPr lang="en-US" sz="3600" dirty="0" err="1"/>
              <a:t>Jaal</a:t>
            </a:r>
            <a:r>
              <a:rPr lang="en-US" sz="3600" dirty="0"/>
              <a:t>/ water with flowers immersed in 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2057400"/>
            <a:ext cx="481488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1527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568" y="622654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flowers have </a:t>
            </a:r>
            <a:r>
              <a:rPr lang="en-US" dirty="0" err="1" smtClean="0"/>
              <a:t>kaph</a:t>
            </a:r>
            <a:r>
              <a:rPr lang="en-US" dirty="0" smtClean="0"/>
              <a:t> reducing and detoxifying properties and are good for skin.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871"/>
            <a:ext cx="7772400" cy="179192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Holi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8458200" cy="4191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is </a:t>
            </a:r>
            <a:r>
              <a:rPr lang="en-US" dirty="0" err="1" smtClean="0"/>
              <a:t>Holi</a:t>
            </a:r>
            <a:r>
              <a:rPr lang="en-US" dirty="0" smtClean="0"/>
              <a:t>?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Colors-</a:t>
            </a:r>
            <a:r>
              <a:rPr lang="en-US" b="1" dirty="0" err="1" smtClean="0">
                <a:solidFill>
                  <a:srgbClr val="FFC000"/>
                </a:solidFill>
              </a:rPr>
              <a:t>Gulal</a:t>
            </a:r>
            <a:r>
              <a:rPr lang="en-US" b="1" dirty="0" smtClean="0">
                <a:solidFill>
                  <a:srgbClr val="FFC000"/>
                </a:solidFill>
              </a:rPr>
              <a:t>-Rang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5181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Use organic, natural colors- essences of flowers, vegetables, and herbs.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Purple</a:t>
            </a:r>
            <a:r>
              <a:rPr lang="en-US" dirty="0" smtClean="0"/>
              <a:t> color from beetroot, Lavender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5FA16"/>
                </a:solidFill>
              </a:rPr>
              <a:t>Yellow</a:t>
            </a:r>
            <a:r>
              <a:rPr lang="en-US" dirty="0" smtClean="0"/>
              <a:t> color from marigold flower, </a:t>
            </a:r>
            <a:r>
              <a:rPr lang="en-US" dirty="0" err="1" smtClean="0"/>
              <a:t>besan</a:t>
            </a:r>
            <a:r>
              <a:rPr lang="en-US" dirty="0" smtClean="0"/>
              <a:t>, turmeric/</a:t>
            </a:r>
            <a:r>
              <a:rPr lang="en-US" dirty="0" err="1" smtClean="0"/>
              <a:t>Haldi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Black</a:t>
            </a:r>
            <a:r>
              <a:rPr lang="en-US" dirty="0" smtClean="0"/>
              <a:t> color from </a:t>
            </a:r>
            <a:r>
              <a:rPr lang="en-US" dirty="0" err="1" smtClean="0"/>
              <a:t>amla</a:t>
            </a:r>
            <a:r>
              <a:rPr lang="en-US" dirty="0" smtClean="0"/>
              <a:t>, charcoal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from turmeric mixed with Calcium hydroxide or limestone powder, </a:t>
            </a:r>
            <a:r>
              <a:rPr lang="en-US" dirty="0" err="1" smtClean="0"/>
              <a:t>Gulmohar</a:t>
            </a:r>
            <a:r>
              <a:rPr lang="en-US" dirty="0" smtClean="0"/>
              <a:t>, Flame of the forest or </a:t>
            </a:r>
            <a:r>
              <a:rPr lang="en-US" dirty="0" err="1" smtClean="0"/>
              <a:t>Dhak</a:t>
            </a:r>
            <a:r>
              <a:rPr lang="en-US" dirty="0" smtClean="0"/>
              <a:t>/</a:t>
            </a:r>
            <a:r>
              <a:rPr lang="en-US" dirty="0" err="1" smtClean="0"/>
              <a:t>Palash</a:t>
            </a:r>
            <a:r>
              <a:rPr lang="en-US" dirty="0" smtClean="0"/>
              <a:t>, pomegranate, red sandalwood, saffron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from coriander, mint, grass, </a:t>
            </a:r>
            <a:r>
              <a:rPr lang="en-US" dirty="0" err="1" smtClean="0"/>
              <a:t>mahendi</a:t>
            </a:r>
            <a:r>
              <a:rPr lang="en-US" dirty="0" smtClean="0"/>
              <a:t>, </a:t>
            </a:r>
            <a:r>
              <a:rPr lang="en-US" dirty="0" err="1" smtClean="0"/>
              <a:t>neem</a:t>
            </a:r>
            <a:r>
              <a:rPr lang="en-US" dirty="0" smtClean="0"/>
              <a:t> leaves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White</a:t>
            </a:r>
            <a:r>
              <a:rPr lang="en-US" dirty="0" smtClean="0"/>
              <a:t>- </a:t>
            </a:r>
            <a:r>
              <a:rPr lang="en-US" dirty="0" err="1" smtClean="0"/>
              <a:t>Raat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 Rani flower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dirty="0" smtClean="0"/>
              <a:t>- Indigo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53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Alta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3810000" cy="2857500"/>
          </a:xfrm>
        </p:spPr>
      </p:pic>
      <p:sp>
        <p:nvSpPr>
          <p:cNvPr id="3" name="TextBox 2"/>
          <p:cNvSpPr txBox="1"/>
          <p:nvPr/>
        </p:nvSpPr>
        <p:spPr>
          <a:xfrm>
            <a:off x="685800" y="49530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Red Alta-</a:t>
            </a:r>
            <a:r>
              <a:rPr lang="en-US" sz="2800" dirty="0"/>
              <a:t>-Organic pigment made from natural oxides in red soil/earth, </a:t>
            </a:r>
            <a:r>
              <a:rPr lang="en-US" sz="2800" dirty="0" err="1" smtClean="0"/>
              <a:t>rakt</a:t>
            </a:r>
            <a:r>
              <a:rPr lang="en-US" sz="2800" dirty="0" smtClean="0"/>
              <a:t> </a:t>
            </a:r>
            <a:r>
              <a:rPr lang="en-US" sz="2800" dirty="0" err="1" smtClean="0"/>
              <a:t>chandan</a:t>
            </a:r>
            <a:r>
              <a:rPr lang="en-US" sz="2800" dirty="0" smtClean="0"/>
              <a:t>, and </a:t>
            </a:r>
            <a:r>
              <a:rPr lang="en-US" sz="2800" dirty="0"/>
              <a:t>from betel leaves</a:t>
            </a:r>
          </a:p>
        </p:txBody>
      </p:sp>
    </p:spTree>
    <p:extLst>
      <p:ext uri="{BB962C8B-B14F-4D97-AF65-F5344CB8AC3E}">
        <p14:creationId xmlns:p14="http://schemas.microsoft.com/office/powerpoint/2010/main" val="3796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Alta </a:t>
            </a:r>
            <a:r>
              <a:rPr lang="en-US" dirty="0"/>
              <a:t>or </a:t>
            </a:r>
            <a:r>
              <a:rPr lang="en-US" dirty="0" err="1"/>
              <a:t>Mahavar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2486025" cy="1838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57400"/>
            <a:ext cx="32004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83108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Cooling benefit</a:t>
            </a:r>
          </a:p>
          <a:p>
            <a:r>
              <a:rPr lang="en-US" sz="2400" dirty="0" smtClean="0"/>
              <a:t>Not harmful to skin</a:t>
            </a:r>
          </a:p>
          <a:p>
            <a:r>
              <a:rPr lang="en-US" sz="2400" dirty="0" smtClean="0"/>
              <a:t>Beautiful bright red color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8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Rangoli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err="1"/>
              <a:t>Alpana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343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114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172200"/>
            <a:ext cx="3657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Rice powder mixed with water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5867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 rice powder, flower petals, colored sand,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067800" cy="6477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Natural </a:t>
            </a:r>
            <a:r>
              <a:rPr lang="en-US" dirty="0"/>
              <a:t>colors have a shorter shelf life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These </a:t>
            </a:r>
            <a:r>
              <a:rPr lang="en-US" dirty="0"/>
              <a:t>fade in sunlight within a day.  </a:t>
            </a:r>
            <a:endParaRPr lang="en-US" dirty="0" smtClean="0"/>
          </a:p>
          <a:p>
            <a:r>
              <a:rPr lang="en-US" dirty="0" smtClean="0"/>
              <a:t>Natural </a:t>
            </a:r>
            <a:r>
              <a:rPr lang="en-US" dirty="0"/>
              <a:t>blue and green are nearly impossible to do vibrantly because they come from expensive </a:t>
            </a:r>
            <a:r>
              <a:rPr lang="en-US" dirty="0" err="1"/>
              <a:t>spirulina</a:t>
            </a:r>
            <a:r>
              <a:rPr lang="en-US" dirty="0"/>
              <a:t> algae, and about 10 times as much material is needed for blending into starch to achieve the brightness</a:t>
            </a:r>
            <a:r>
              <a:rPr lang="en-US" dirty="0" smtClean="0"/>
              <a:t>.</a:t>
            </a:r>
          </a:p>
          <a:p>
            <a:r>
              <a:rPr lang="en-US" dirty="0"/>
              <a:t>Some colors require water for processing and if they are not dried quickly, mold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can grow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However</a:t>
            </a:r>
            <a:r>
              <a:rPr lang="en-US" dirty="0"/>
              <a:t>, not much water is needed to remove natural </a:t>
            </a:r>
            <a:r>
              <a:rPr lang="en-US" dirty="0" smtClean="0"/>
              <a:t>colors and there is no harmful effect on skin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553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Try not to use artificial colors. These can cause irritation of the skin, skin diseases, swelling of eyes, blindness, asthma, kidney diseases, etc. </a:t>
            </a:r>
          </a:p>
          <a:p>
            <a:endParaRPr lang="en-US" sz="2400" dirty="0" smtClean="0"/>
          </a:p>
          <a:p>
            <a:r>
              <a:rPr lang="en-US" sz="2400" dirty="0"/>
              <a:t>S</a:t>
            </a:r>
            <a:r>
              <a:rPr lang="en-US" sz="2400" dirty="0" smtClean="0"/>
              <a:t>ome Indian powders may contain </a:t>
            </a:r>
            <a:r>
              <a:rPr lang="en-US" sz="2400" dirty="0" smtClean="0">
                <a:solidFill>
                  <a:srgbClr val="C00000"/>
                </a:solidFill>
              </a:rPr>
              <a:t>toxic, metal-based pigments</a:t>
            </a:r>
            <a:r>
              <a:rPr lang="en-US" sz="2400" dirty="0" smtClean="0"/>
              <a:t>, such as copper sulfate, mercury sulfide, chromium iodide, lead oxide, and aluminum bromide, or they may be made from potentially hazardous </a:t>
            </a:r>
            <a:r>
              <a:rPr lang="en-US" sz="2400" dirty="0" smtClean="0">
                <a:solidFill>
                  <a:srgbClr val="C00000"/>
                </a:solidFill>
              </a:rPr>
              <a:t>industrial pigments </a:t>
            </a:r>
            <a:r>
              <a:rPr lang="en-US" sz="2400" dirty="0" smtClean="0"/>
              <a:t>designed for paint or dye applications.</a:t>
            </a:r>
          </a:p>
          <a:p>
            <a:endParaRPr lang="en-US" sz="2400" dirty="0" smtClean="0"/>
          </a:p>
          <a:p>
            <a:r>
              <a:rPr lang="en-US" sz="2400" dirty="0" smtClean="0"/>
              <a:t>The powder base in some cases is the </a:t>
            </a:r>
            <a:r>
              <a:rPr lang="en-US" sz="2400" dirty="0" smtClean="0">
                <a:solidFill>
                  <a:srgbClr val="C00000"/>
                </a:solidFill>
              </a:rPr>
              <a:t>mineral talc, or possibly even asbestos</a:t>
            </a:r>
            <a:r>
              <a:rPr lang="en-US" sz="2400" dirty="0" smtClean="0"/>
              <a:t>. </a:t>
            </a:r>
            <a:r>
              <a:rPr lang="en-US" sz="2400" dirty="0" smtClean="0">
                <a:solidFill>
                  <a:srgbClr val="C00000"/>
                </a:solidFill>
              </a:rPr>
              <a:t>Mica granules or ground glass </a:t>
            </a:r>
            <a:r>
              <a:rPr lang="en-US" sz="2400" dirty="0" smtClean="0"/>
              <a:t>may be added for shine. To make pastes, sometimes the colors are dissolved in used engine oil.</a:t>
            </a:r>
          </a:p>
          <a:p>
            <a:endParaRPr lang="en-US" sz="2400" dirty="0" smtClean="0"/>
          </a:p>
          <a:p>
            <a:r>
              <a:rPr lang="en-US" sz="2400" dirty="0" smtClean="0"/>
              <a:t>Powder in air looks good but it can enter the lungs leading to health issues.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477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How not to celebrate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</a:t>
            </a:r>
            <a:r>
              <a:rPr lang="en-US" dirty="0" err="1" smtClean="0"/>
              <a:t>Vikrit</a:t>
            </a:r>
            <a:r>
              <a:rPr lang="en-US" dirty="0" smtClean="0"/>
              <a:t> </a:t>
            </a:r>
            <a:r>
              <a:rPr lang="en-US" dirty="0" err="1" smtClean="0"/>
              <a:t>Holi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None of these are part of </a:t>
            </a:r>
            <a:r>
              <a:rPr lang="en-US" b="1" dirty="0" err="1" smtClean="0">
                <a:solidFill>
                  <a:srgbClr val="FFC000"/>
                </a:solidFill>
              </a:rPr>
              <a:t>Holi</a:t>
            </a:r>
            <a:r>
              <a:rPr lang="en-US" b="1" dirty="0" smtClean="0">
                <a:solidFill>
                  <a:srgbClr val="FFC000"/>
                </a:solidFill>
              </a:rPr>
              <a:t> celebrations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Burning wet wood or wood with dust, insects, paint</a:t>
            </a:r>
          </a:p>
          <a:p>
            <a:r>
              <a:rPr lang="en-US" dirty="0"/>
              <a:t>Burning </a:t>
            </a:r>
            <a:r>
              <a:rPr lang="en-US" dirty="0" smtClean="0"/>
              <a:t>plastic and leather </a:t>
            </a:r>
          </a:p>
          <a:p>
            <a:r>
              <a:rPr lang="en-US" dirty="0" smtClean="0"/>
              <a:t>Stealing wood from other </a:t>
            </a:r>
            <a:r>
              <a:rPr lang="en-US" dirty="0" err="1" smtClean="0"/>
              <a:t>Holikas</a:t>
            </a:r>
            <a:endParaRPr lang="en-US" dirty="0" smtClean="0"/>
          </a:p>
          <a:p>
            <a:r>
              <a:rPr lang="en-US" dirty="0" smtClean="0"/>
              <a:t>Use of </a:t>
            </a:r>
            <a:r>
              <a:rPr lang="en-US" dirty="0" err="1" smtClean="0"/>
              <a:t>gulal</a:t>
            </a:r>
            <a:r>
              <a:rPr lang="en-US" dirty="0" smtClean="0"/>
              <a:t> mixed with toxins</a:t>
            </a:r>
          </a:p>
          <a:p>
            <a:r>
              <a:rPr lang="en-US" dirty="0" smtClean="0"/>
              <a:t>Throwing dirty water on face</a:t>
            </a:r>
          </a:p>
          <a:p>
            <a:r>
              <a:rPr lang="en-US" dirty="0" smtClean="0"/>
              <a:t>Tearing clothes</a:t>
            </a:r>
          </a:p>
          <a:p>
            <a:r>
              <a:rPr lang="en-US" dirty="0" smtClean="0"/>
              <a:t>Passing inappropriate remarks</a:t>
            </a:r>
          </a:p>
          <a:p>
            <a:r>
              <a:rPr lang="en-US" dirty="0" smtClean="0"/>
              <a:t>Inappropriate touching</a:t>
            </a:r>
          </a:p>
          <a:p>
            <a:r>
              <a:rPr lang="en-US" dirty="0" smtClean="0"/>
              <a:t>Drinking intoxicants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Vikrit</a:t>
            </a:r>
            <a:r>
              <a:rPr lang="en-US" dirty="0" smtClean="0"/>
              <a:t> </a:t>
            </a:r>
            <a:r>
              <a:rPr lang="en-US" dirty="0" err="1" smtClean="0"/>
              <a:t>Holi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i-IN" dirty="0" smtClean="0"/>
              <a:t>होली के नाम पर लकड़ी के ढेर जलाना, कीचड़ एवं रंग फेंकना, गुलाल मलना, स्वांग रचना, हुल्लड़ मचाना, शराब पीना, भंग खाना आदि विकृत बातें हैं।  </a:t>
            </a:r>
          </a:p>
          <a:p>
            <a:r>
              <a:rPr lang="hi-IN" dirty="0" smtClean="0"/>
              <a:t>सामूहिक रूप से नवसंस्येष्टि अर्थात् नई फसल के अन्न से वृहद् यज्ञ करना पूर्णतया वैज्ञानिक था। इसी बात का विकृत रूप लकड़ी के ढेर जलाना है।   </a:t>
            </a:r>
          </a:p>
          <a:p>
            <a:r>
              <a:rPr lang="hi-IN" dirty="0" smtClean="0"/>
              <a:t>गुलाब जल अथवा इत्र का आदान-प्रदान करना मधुर सामाजिकता का परिचायक था। इसी का विकृत रूप गुलाल मलना है।   </a:t>
            </a:r>
          </a:p>
          <a:p>
            <a:r>
              <a:rPr lang="hi-IN" dirty="0" smtClean="0"/>
              <a:t>ऋतु परिवर्तन पर रोगों एवं मौसमी बुखार से बचने के लिए टेसू के फूलों का जल छिड़कना औषधि रूप था। इसी का विकृत रूप रंग फेंकना है।   </a:t>
            </a:r>
          </a:p>
          <a:p>
            <a:r>
              <a:rPr lang="hi-IN" dirty="0" smtClean="0"/>
              <a:t>प्रसन्न होकर आलिंगन करना एवं संगीत-सम्मेलन करना प्रेम तथा मनोरंजन के लिए था। इसी का विकृत रूप हुल्लड़ करना और स्वांग भरना है।  </a:t>
            </a:r>
          </a:p>
          <a:p>
            <a:r>
              <a:rPr lang="hi-IN" dirty="0" smtClean="0"/>
              <a:t>कीचड़ फेंकना, वस्त्र फाड़ना, मद्य एवं भंग का सेवन करना आदि तो असभ्यता के स्पष्ट लक्षण हैं।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3352800" cy="3200400"/>
          </a:xfrm>
          <a:solidFill>
            <a:schemeClr val="bg2"/>
          </a:solidFill>
          <a:effectLst/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sz="6000" b="1" dirty="0" smtClean="0">
                <a:solidFill>
                  <a:srgbClr val="FFC000"/>
                </a:solidFill>
              </a:rPr>
              <a:t>Questions </a:t>
            </a:r>
            <a:endParaRPr lang="en-US" sz="60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         and</a:t>
            </a:r>
          </a:p>
          <a:p>
            <a:pPr marL="0" indent="0">
              <a:buNone/>
            </a:pPr>
            <a:r>
              <a:rPr lang="en-US" sz="6000" b="1" dirty="0" smtClean="0">
                <a:solidFill>
                  <a:schemeClr val="tx2"/>
                </a:solidFill>
              </a:rPr>
              <a:t>     </a:t>
            </a:r>
            <a:r>
              <a:rPr lang="en-US" sz="6000" b="1" dirty="0" smtClean="0">
                <a:solidFill>
                  <a:srgbClr val="FF0000"/>
                </a:solidFill>
              </a:rPr>
              <a:t>Answers</a:t>
            </a:r>
          </a:p>
          <a:p>
            <a:pPr marL="0" indent="0">
              <a:buNone/>
            </a:pPr>
            <a:endParaRPr lang="en-US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58"/>
            <a:ext cx="8229600" cy="1143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Common Stories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399"/>
          </a:xfrm>
        </p:spPr>
        <p:txBody>
          <a:bodyPr>
            <a:normAutofit/>
          </a:bodyPr>
          <a:lstStyle/>
          <a:p>
            <a:r>
              <a:rPr lang="en-US" dirty="0" err="1" smtClean="0"/>
              <a:t>Prahalad</a:t>
            </a:r>
            <a:endParaRPr lang="en-US" dirty="0" smtClean="0"/>
          </a:p>
          <a:p>
            <a:r>
              <a:rPr lang="en-US" dirty="0" err="1" smtClean="0"/>
              <a:t>Krishn</a:t>
            </a:r>
            <a:r>
              <a:rPr lang="en-US" dirty="0" smtClean="0"/>
              <a:t> and </a:t>
            </a:r>
            <a:r>
              <a:rPr lang="en-US" dirty="0" err="1" smtClean="0"/>
              <a:t>Radha</a:t>
            </a:r>
            <a:endParaRPr lang="en-US" dirty="0" smtClean="0"/>
          </a:p>
          <a:p>
            <a:r>
              <a:rPr lang="en-US" dirty="0" smtClean="0"/>
              <a:t>Shiv and </a:t>
            </a:r>
            <a:r>
              <a:rPr lang="en-US" dirty="0" err="1" smtClean="0"/>
              <a:t>Kaam</a:t>
            </a:r>
            <a:r>
              <a:rPr lang="en-US" dirty="0" smtClean="0"/>
              <a:t> </a:t>
            </a:r>
            <a:r>
              <a:rPr lang="en-US" dirty="0" err="1" smtClean="0"/>
              <a:t>Dev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62" y="1219201"/>
            <a:ext cx="300330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91012"/>
            <a:ext cx="32194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20587"/>
            <a:ext cx="33813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09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Famous sweet </a:t>
            </a:r>
            <a:r>
              <a:rPr lang="hi-IN" sz="2400" dirty="0" smtClean="0"/>
              <a:t>मिठाई</a:t>
            </a:r>
            <a:r>
              <a:rPr lang="en-US" dirty="0" smtClean="0"/>
              <a:t> of </a:t>
            </a:r>
            <a:r>
              <a:rPr lang="en-US" dirty="0" err="1" smtClean="0"/>
              <a:t>Holi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572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Gujiya</a:t>
            </a:r>
            <a:endParaRPr lang="en-US" sz="3600" dirty="0"/>
          </a:p>
        </p:txBody>
      </p:sp>
      <p:sp>
        <p:nvSpPr>
          <p:cNvPr id="5" name="AutoShape 4" descr="Bhang Thandai Recipe by Archana's Kitchen"/>
          <p:cNvSpPr>
            <a:spLocks noChangeAspect="1" noChangeArrowheads="1"/>
          </p:cNvSpPr>
          <p:nvPr/>
        </p:nvSpPr>
        <p:spPr bwMode="auto">
          <a:xfrm>
            <a:off x="155575" y="-876300"/>
            <a:ext cx="22383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has Gujiya Recipe: How to Make Khas Gujiya Recipe | Homemade Khas Gujiya  Recipe"/>
          <p:cNvSpPr>
            <a:spLocks noChangeAspect="1" noChangeArrowheads="1"/>
          </p:cNvSpPr>
          <p:nvPr/>
        </p:nvSpPr>
        <p:spPr bwMode="auto">
          <a:xfrm>
            <a:off x="155575" y="-890588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359092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3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Famous drink of </a:t>
            </a:r>
            <a:r>
              <a:rPr lang="en-US" dirty="0" err="1" smtClean="0"/>
              <a:t>Holi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2766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Thandai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4600"/>
            <a:ext cx="36671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8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Who started </a:t>
            </a:r>
            <a:r>
              <a:rPr lang="en-US" dirty="0" err="1" smtClean="0"/>
              <a:t>Hola</a:t>
            </a:r>
            <a:r>
              <a:rPr lang="en-US" dirty="0" smtClean="0"/>
              <a:t> </a:t>
            </a:r>
            <a:r>
              <a:rPr lang="en-US" dirty="0" err="1" smtClean="0"/>
              <a:t>Mohalla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Guru </a:t>
            </a:r>
            <a:r>
              <a:rPr lang="en-US" dirty="0" err="1" smtClean="0"/>
              <a:t>Gobind</a:t>
            </a:r>
            <a:r>
              <a:rPr lang="en-US" dirty="0" smtClean="0"/>
              <a:t> Singh</a:t>
            </a:r>
          </a:p>
          <a:p>
            <a:r>
              <a:rPr lang="en-US" dirty="0" smtClean="0"/>
              <a:t>It is a three day event and there is a display of mock wars at </a:t>
            </a:r>
            <a:r>
              <a:rPr lang="en-US" dirty="0" err="1" smtClean="0"/>
              <a:t>Anandpur</a:t>
            </a:r>
            <a:r>
              <a:rPr lang="en-US" dirty="0" smtClean="0"/>
              <a:t> Sahib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0"/>
            <a:ext cx="84867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8" y="3200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Which states celebrate </a:t>
            </a:r>
            <a:r>
              <a:rPr lang="en-US" dirty="0" err="1" smtClean="0"/>
              <a:t>Holi</a:t>
            </a:r>
            <a:r>
              <a:rPr lang="en-US" dirty="0" smtClean="0"/>
              <a:t> as </a:t>
            </a:r>
            <a:r>
              <a:rPr lang="en-US" dirty="0" err="1" smtClean="0"/>
              <a:t>Dol</a:t>
            </a:r>
            <a:r>
              <a:rPr lang="en-US" dirty="0" smtClean="0"/>
              <a:t> </a:t>
            </a:r>
            <a:r>
              <a:rPr lang="en-US" dirty="0" err="1" smtClean="0"/>
              <a:t>Yatra</a:t>
            </a:r>
            <a:r>
              <a:rPr lang="en-US" dirty="0" smtClean="0"/>
              <a:t> 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3505200" cy="2492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24" y="4190999"/>
            <a:ext cx="6629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/>
              <a:t>Odhisa</a:t>
            </a:r>
            <a:r>
              <a:rPr lang="en-US" sz="3200" dirty="0"/>
              <a:t>, Assam, West </a:t>
            </a:r>
            <a:r>
              <a:rPr lang="en-US" sz="3200" dirty="0" smtClean="0"/>
              <a:t>Bengal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Also known as </a:t>
            </a:r>
            <a:r>
              <a:rPr lang="en-US" sz="3200" dirty="0" err="1" smtClean="0"/>
              <a:t>Dol</a:t>
            </a:r>
            <a:r>
              <a:rPr lang="en-US" sz="3200" dirty="0" smtClean="0"/>
              <a:t> </a:t>
            </a:r>
            <a:r>
              <a:rPr lang="en-US" sz="3200" dirty="0" err="1" smtClean="0"/>
              <a:t>Purnima</a:t>
            </a: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Celebrated by Krishna followers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97151"/>
            <a:ext cx="35052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2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937" y="279927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Where and when do people celebrate </a:t>
            </a:r>
            <a:r>
              <a:rPr lang="en-US" dirty="0" err="1" smtClean="0"/>
              <a:t>Kavant</a:t>
            </a:r>
            <a:r>
              <a:rPr lang="en-US" dirty="0" smtClean="0"/>
              <a:t> </a:t>
            </a:r>
            <a:r>
              <a:rPr lang="en-US" dirty="0" err="1" smtClean="0"/>
              <a:t>Mela</a:t>
            </a:r>
            <a:r>
              <a:rPr lang="en-US" dirty="0" smtClean="0"/>
              <a:t> 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7518"/>
            <a:ext cx="5410201" cy="2739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719" y="4038600"/>
            <a:ext cx="762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Gujarat, North East region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i="1" dirty="0">
                <a:solidFill>
                  <a:srgbClr val="92D050"/>
                </a:solidFill>
              </a:rPr>
              <a:t>Third day after </a:t>
            </a:r>
            <a:r>
              <a:rPr lang="en-US" sz="2400" i="1" dirty="0" err="1" smtClean="0">
                <a:solidFill>
                  <a:srgbClr val="92D050"/>
                </a:solidFill>
              </a:rPr>
              <a:t>Holi</a:t>
            </a:r>
            <a:endParaRPr lang="en-US" sz="2400" i="1" dirty="0" smtClean="0">
              <a:solidFill>
                <a:srgbClr val="92D05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i="1" dirty="0" smtClean="0">
                <a:solidFill>
                  <a:srgbClr val="FFC000"/>
                </a:solidFill>
              </a:rPr>
              <a:t>Tribal festival</a:t>
            </a:r>
            <a:endParaRPr lang="en-US" sz="2400" i="1" dirty="0">
              <a:solidFill>
                <a:srgbClr val="FFC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70C0"/>
                </a:solidFill>
              </a:rPr>
              <a:t>Rathva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adivasis</a:t>
            </a:r>
            <a:r>
              <a:rPr lang="en-US" sz="2400" dirty="0" smtClean="0">
                <a:solidFill>
                  <a:srgbClr val="0070C0"/>
                </a:solidFill>
              </a:rPr>
              <a:t>  are </a:t>
            </a:r>
            <a:r>
              <a:rPr lang="en-US" sz="2400" dirty="0">
                <a:solidFill>
                  <a:srgbClr val="0070C0"/>
                </a:solidFill>
              </a:rPr>
              <a:t>considered to be one of the largest tribes in the state of Gujarat and have a hunter’s </a:t>
            </a:r>
            <a:r>
              <a:rPr lang="en-US" sz="2400" dirty="0" smtClean="0">
                <a:solidFill>
                  <a:srgbClr val="0070C0"/>
                </a:solidFill>
              </a:rPr>
              <a:t>background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the name of Caribbean </a:t>
            </a:r>
            <a:r>
              <a:rPr lang="en-US" dirty="0" err="1" smtClean="0"/>
              <a:t>Holi</a:t>
            </a:r>
            <a:r>
              <a:rPr lang="en-US" dirty="0" smtClean="0"/>
              <a:t> </a:t>
            </a:r>
            <a:r>
              <a:rPr lang="en-US" dirty="0" err="1" smtClean="0"/>
              <a:t>Lok</a:t>
            </a:r>
            <a:r>
              <a:rPr lang="en-US" dirty="0" smtClean="0"/>
              <a:t> </a:t>
            </a:r>
            <a:r>
              <a:rPr lang="en-US" dirty="0" err="1" smtClean="0"/>
              <a:t>Geet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0"/>
            <a:ext cx="4762500" cy="3152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96" y="2887682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C00000"/>
                </a:solidFill>
              </a:rPr>
              <a:t>Chowtal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Folk song of North India’s Bhojpuri region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Name of a </a:t>
            </a:r>
            <a:r>
              <a:rPr lang="en-US" sz="2800" dirty="0" err="1" smtClean="0"/>
              <a:t>Taal</a:t>
            </a:r>
            <a:r>
              <a:rPr lang="en-US" sz="2800" dirty="0" smtClean="0"/>
              <a:t> in Indian Classical Music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err="1" smtClean="0"/>
              <a:t>Dholak</a:t>
            </a:r>
            <a:r>
              <a:rPr lang="en-US" sz="2800" dirty="0" smtClean="0"/>
              <a:t> and </a:t>
            </a:r>
            <a:r>
              <a:rPr lang="en-US" sz="2800" dirty="0" err="1" smtClean="0"/>
              <a:t>Manjeera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5035"/>
            <a:ext cx="2276475" cy="160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6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Kanji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this?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3505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4267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746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Where do people celebrate </a:t>
            </a:r>
            <a:r>
              <a:rPr lang="en-US" dirty="0" err="1" smtClean="0"/>
              <a:t>Lathmar</a:t>
            </a:r>
            <a:r>
              <a:rPr lang="en-US" dirty="0" smtClean="0"/>
              <a:t> </a:t>
            </a:r>
            <a:r>
              <a:rPr lang="hi-IN" dirty="0" smtClean="0"/>
              <a:t>लठमार</a:t>
            </a:r>
            <a:r>
              <a:rPr lang="en-US" dirty="0" smtClean="0"/>
              <a:t> </a:t>
            </a:r>
            <a:r>
              <a:rPr lang="en-US" dirty="0" err="1" smtClean="0"/>
              <a:t>Holi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3657600"/>
            <a:ext cx="55594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2667000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Barsana</a:t>
            </a:r>
            <a:r>
              <a:rPr lang="en-US" sz="2800" dirty="0" smtClean="0">
                <a:solidFill>
                  <a:srgbClr val="FF0000"/>
                </a:solidFill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</a:rPr>
              <a:t>Radha</a:t>
            </a:r>
            <a:r>
              <a:rPr lang="en-US" sz="2800" dirty="0" smtClean="0">
                <a:solidFill>
                  <a:srgbClr val="FF0000"/>
                </a:solidFill>
              </a:rPr>
              <a:t> Rani </a:t>
            </a:r>
            <a:r>
              <a:rPr lang="en-US" sz="2800" dirty="0" err="1" smtClean="0">
                <a:solidFill>
                  <a:srgbClr val="FF0000"/>
                </a:solidFill>
              </a:rPr>
              <a:t>Mandir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C000"/>
                </a:solidFill>
              </a:rPr>
              <a:t>Ladoo</a:t>
            </a:r>
            <a:r>
              <a:rPr lang="en-US" sz="2400" b="1" dirty="0" smtClean="0">
                <a:solidFill>
                  <a:srgbClr val="FFC000"/>
                </a:solidFill>
              </a:rPr>
              <a:t> mar </a:t>
            </a:r>
            <a:r>
              <a:rPr lang="en-US" sz="2400" b="1" dirty="0" err="1" smtClean="0">
                <a:solidFill>
                  <a:srgbClr val="FFC000"/>
                </a:solidFill>
              </a:rPr>
              <a:t>Holi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5720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Huranga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holi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r>
              <a:rPr lang="en-US" sz="2400" b="1" dirty="0" err="1" smtClean="0">
                <a:solidFill>
                  <a:srgbClr val="00B050"/>
                </a:solidFill>
              </a:rPr>
              <a:t>Dauji</a:t>
            </a:r>
            <a:r>
              <a:rPr lang="en-US" sz="2400" b="1" dirty="0" smtClean="0">
                <a:solidFill>
                  <a:srgbClr val="00B050"/>
                </a:solidFill>
              </a:rPr>
              <a:t> Temple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Is there a </a:t>
            </a:r>
            <a:r>
              <a:rPr lang="en-US" dirty="0" err="1" smtClean="0"/>
              <a:t>Khadhi</a:t>
            </a:r>
            <a:r>
              <a:rPr lang="en-US" dirty="0"/>
              <a:t> </a:t>
            </a:r>
            <a:r>
              <a:rPr lang="hi-IN" sz="2400" dirty="0" smtClean="0"/>
              <a:t>खड़ी</a:t>
            </a:r>
            <a:r>
              <a:rPr lang="en-US" dirty="0" smtClean="0"/>
              <a:t> and </a:t>
            </a:r>
            <a:r>
              <a:rPr lang="en-US" dirty="0" err="1" smtClean="0"/>
              <a:t>Baithi</a:t>
            </a:r>
            <a:r>
              <a:rPr lang="en-US" dirty="0" smtClean="0"/>
              <a:t> </a:t>
            </a:r>
            <a:r>
              <a:rPr lang="hi-IN" sz="2400" dirty="0"/>
              <a:t>बैठी</a:t>
            </a:r>
            <a:r>
              <a:rPr lang="en-US" dirty="0" smtClean="0"/>
              <a:t> </a:t>
            </a:r>
            <a:r>
              <a:rPr lang="en-US" dirty="0" err="1" smtClean="0"/>
              <a:t>Holi</a:t>
            </a:r>
            <a:r>
              <a:rPr lang="en-US" dirty="0"/>
              <a:t>?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91000"/>
            <a:ext cx="3886200" cy="2667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4191000"/>
            <a:ext cx="4648200" cy="266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20574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Yes, in </a:t>
            </a:r>
            <a:r>
              <a:rPr lang="en-US" sz="3200" dirty="0" err="1"/>
              <a:t>Kumaon</a:t>
            </a:r>
            <a:r>
              <a:rPr lang="en-US" sz="3200" dirty="0"/>
              <a:t>, </a:t>
            </a:r>
            <a:r>
              <a:rPr lang="en-US" sz="3200" dirty="0" err="1"/>
              <a:t>Uttrakhand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39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Baithi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</a:rPr>
              <a:t>Nagaar</a:t>
            </a:r>
            <a:r>
              <a:rPr lang="en-US" b="1" dirty="0" smtClean="0">
                <a:solidFill>
                  <a:srgbClr val="C00000"/>
                </a:solidFill>
              </a:rPr>
              <a:t> or Urban </a:t>
            </a:r>
            <a:r>
              <a:rPr lang="en-US" b="1" dirty="0" err="1" smtClean="0">
                <a:solidFill>
                  <a:srgbClr val="C00000"/>
                </a:solidFill>
              </a:rPr>
              <a:t>Holi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/>
              <a:t>P</a:t>
            </a:r>
            <a:r>
              <a:rPr lang="en-US" dirty="0" smtClean="0"/>
              <a:t>eople sit together, play musical instruments, sing songs, eat food and sweets.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Khadi</a:t>
            </a:r>
            <a:r>
              <a:rPr lang="en-US" b="1" dirty="0" smtClean="0">
                <a:solidFill>
                  <a:srgbClr val="C00000"/>
                </a:solidFill>
              </a:rPr>
              <a:t>, Rural, </a:t>
            </a:r>
            <a:r>
              <a:rPr lang="en-US" b="1" dirty="0" err="1" smtClean="0">
                <a:solidFill>
                  <a:srgbClr val="C00000"/>
                </a:solidFill>
              </a:rPr>
              <a:t>Thaad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Holi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Tie a cloth around a tree, sing, and dance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Mahila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Holi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Festival before </a:t>
            </a:r>
            <a:r>
              <a:rPr lang="en-US" dirty="0" err="1" smtClean="0">
                <a:solidFill>
                  <a:srgbClr val="FFFF00"/>
                </a:solidFill>
              </a:rPr>
              <a:t>Holi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Holi</a:t>
            </a:r>
            <a:r>
              <a:rPr lang="en-US" dirty="0" smtClean="0"/>
              <a:t> Festival started as </a:t>
            </a:r>
            <a:r>
              <a:rPr lang="hi-IN" dirty="0" smtClean="0"/>
              <a:t>नवसस्येष्टि </a:t>
            </a:r>
            <a:r>
              <a:rPr lang="en-US" dirty="0" smtClean="0"/>
              <a:t>(</a:t>
            </a:r>
            <a:r>
              <a:rPr lang="en-US" dirty="0" err="1" smtClean="0"/>
              <a:t>Yagya</a:t>
            </a:r>
            <a:r>
              <a:rPr lang="en-US" dirty="0" smtClean="0"/>
              <a:t> done during harvest)</a:t>
            </a:r>
          </a:p>
          <a:p>
            <a:pPr marL="0" indent="0">
              <a:buNone/>
            </a:pPr>
            <a:r>
              <a:rPr lang="hi-IN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hi-IN" dirty="0" smtClean="0"/>
              <a:t>नव=नई </a:t>
            </a:r>
            <a:r>
              <a:rPr lang="en-US" dirty="0" smtClean="0"/>
              <a:t>New</a:t>
            </a:r>
          </a:p>
          <a:p>
            <a:pPr marL="0" indent="0">
              <a:buNone/>
            </a:pPr>
            <a:r>
              <a:rPr lang="hi-IN" dirty="0" smtClean="0"/>
              <a:t>सस्य=फसल, </a:t>
            </a:r>
            <a:r>
              <a:rPr lang="en-US" dirty="0" smtClean="0"/>
              <a:t>Harvest</a:t>
            </a:r>
          </a:p>
          <a:p>
            <a:pPr marL="0" indent="0">
              <a:buNone/>
            </a:pPr>
            <a:r>
              <a:rPr lang="hi-IN" dirty="0" smtClean="0"/>
              <a:t>इष्ट=यज्ञ </a:t>
            </a:r>
            <a:r>
              <a:rPr lang="en-US" dirty="0" err="1" smtClean="0"/>
              <a:t>Yagya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63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499"/>
            <a:ext cx="8229600" cy="13335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Annual </a:t>
            </a:r>
            <a:r>
              <a:rPr lang="en-US" dirty="0" err="1" smtClean="0"/>
              <a:t>Phagwa</a:t>
            </a:r>
            <a:r>
              <a:rPr lang="en-US" dirty="0" smtClean="0"/>
              <a:t> parade happens in which US state?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33500"/>
            <a:ext cx="6191250" cy="2971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24400"/>
            <a:ext cx="6096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</a:t>
            </a:r>
            <a:r>
              <a:rPr lang="en-US" sz="2800" dirty="0"/>
              <a:t>York</a:t>
            </a:r>
          </a:p>
          <a:p>
            <a:r>
              <a:rPr lang="en-US" sz="2400" i="1" dirty="0" err="1" smtClean="0"/>
              <a:t>Holi</a:t>
            </a:r>
            <a:r>
              <a:rPr lang="en-US" sz="2400" i="1" dirty="0" smtClean="0"/>
              <a:t> </a:t>
            </a:r>
            <a:r>
              <a:rPr lang="en-US" sz="2400" i="1" dirty="0"/>
              <a:t>is </a:t>
            </a:r>
            <a:r>
              <a:rPr lang="en-US" sz="2400" i="1" dirty="0" smtClean="0"/>
              <a:t>celebrated as </a:t>
            </a:r>
            <a:r>
              <a:rPr lang="en-US" sz="2400" i="1" dirty="0" err="1" smtClean="0"/>
              <a:t>Phagwa</a:t>
            </a:r>
            <a:r>
              <a:rPr lang="en-US" sz="2400" i="1" dirty="0" smtClean="0"/>
              <a:t> </a:t>
            </a:r>
            <a:r>
              <a:rPr lang="en-US" sz="2400" i="1" dirty="0"/>
              <a:t>festival in Surinam, </a:t>
            </a:r>
            <a:r>
              <a:rPr lang="en-US" sz="2400" i="1" dirty="0" err="1"/>
              <a:t>Gyana</a:t>
            </a:r>
            <a:r>
              <a:rPr lang="en-US" sz="2400" i="1" dirty="0"/>
              <a:t>, Trinidad, Tobago, Jamaica</a:t>
            </a:r>
          </a:p>
        </p:txBody>
      </p:sp>
    </p:spTree>
    <p:extLst>
      <p:ext uri="{BB962C8B-B14F-4D97-AF65-F5344CB8AC3E}">
        <p14:creationId xmlns:p14="http://schemas.microsoft.com/office/powerpoint/2010/main" val="349306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en-US" sz="3100" dirty="0"/>
              <a:t>Rang </a:t>
            </a:r>
            <a:r>
              <a:rPr lang="en-US" sz="3100" dirty="0" err="1" smtClean="0"/>
              <a:t>Panchmi</a:t>
            </a:r>
            <a:r>
              <a:rPr lang="en-US" sz="3100" dirty="0" smtClean="0"/>
              <a:t> </a:t>
            </a:r>
            <a:r>
              <a:rPr lang="en-US" sz="3100" dirty="0"/>
              <a:t>comes</a:t>
            </a:r>
            <a:r>
              <a:rPr lang="en-US" sz="3100" dirty="0" smtClean="0"/>
              <a:t>______ </a:t>
            </a:r>
            <a:r>
              <a:rPr lang="en-US" sz="3100" dirty="0"/>
              <a:t>days after </a:t>
            </a:r>
            <a:r>
              <a:rPr lang="en-US" sz="3100" dirty="0" err="1" smtClean="0"/>
              <a:t>Holi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096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800" dirty="0" smtClean="0"/>
              <a:t>Five</a:t>
            </a:r>
          </a:p>
          <a:p>
            <a:pPr marL="0" indent="0">
              <a:buNone/>
            </a:pPr>
            <a:r>
              <a:rPr lang="en-US" sz="5800" dirty="0" smtClean="0"/>
              <a:t>Celebrated in </a:t>
            </a:r>
            <a:r>
              <a:rPr lang="en-US" sz="5800" dirty="0" err="1" smtClean="0"/>
              <a:t>Madya</a:t>
            </a:r>
            <a:r>
              <a:rPr lang="en-US" sz="5800" dirty="0" smtClean="0"/>
              <a:t> Pradesh and </a:t>
            </a:r>
            <a:r>
              <a:rPr lang="en-US" sz="5800" dirty="0" err="1" smtClean="0"/>
              <a:t>Maharastra</a:t>
            </a:r>
            <a:endParaRPr lang="en-US" sz="5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57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5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935162"/>
          </a:xfrm>
        </p:spPr>
        <p:txBody>
          <a:bodyPr>
            <a:normAutofit fontScale="90000"/>
          </a:bodyPr>
          <a:lstStyle/>
          <a:p>
            <a:r>
              <a:rPr lang="en-US" dirty="0"/>
              <a:t>In which Indian state people celebrate </a:t>
            </a:r>
            <a:r>
              <a:rPr lang="en-US" dirty="0" err="1"/>
              <a:t>Bhai</a:t>
            </a:r>
            <a:r>
              <a:rPr lang="en-US" dirty="0"/>
              <a:t> </a:t>
            </a:r>
            <a:r>
              <a:rPr lang="en-US" dirty="0" err="1"/>
              <a:t>Dooj</a:t>
            </a:r>
            <a:r>
              <a:rPr lang="en-US" dirty="0"/>
              <a:t> after </a:t>
            </a:r>
            <a:r>
              <a:rPr lang="en-US" dirty="0" err="1"/>
              <a:t>Holi</a:t>
            </a:r>
            <a:r>
              <a:rPr lang="en-US" dirty="0"/>
              <a:t> 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962400"/>
            <a:ext cx="3505200" cy="198120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 err="1" smtClean="0"/>
              <a:t>Madya</a:t>
            </a:r>
            <a:r>
              <a:rPr lang="en-US" dirty="0" smtClean="0"/>
              <a:t> Pradesh</a:t>
            </a:r>
          </a:p>
          <a:p>
            <a:r>
              <a:rPr lang="en-US" dirty="0" smtClean="0"/>
              <a:t>Prayers to Yam</a:t>
            </a:r>
          </a:p>
          <a:p>
            <a:r>
              <a:rPr lang="en-US" dirty="0" smtClean="0"/>
              <a:t>Beat wild plant in </a:t>
            </a:r>
            <a:r>
              <a:rPr lang="en-US" dirty="0" err="1" smtClean="0"/>
              <a:t>cowdung</a:t>
            </a:r>
            <a:r>
              <a:rPr lang="en-US" dirty="0" smtClean="0"/>
              <a:t>(enemy of brothers)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648200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5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err="1"/>
              <a:t>Holi</a:t>
            </a:r>
            <a:r>
              <a:rPr lang="en-US" sz="3600" b="1" dirty="0"/>
              <a:t> is national holiday in which countries?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India and Nepal</a:t>
            </a:r>
          </a:p>
          <a:p>
            <a:pPr marL="0" indent="0">
              <a:buNone/>
            </a:pPr>
            <a:r>
              <a:rPr lang="en-US" b="1" dirty="0" err="1" smtClean="0">
                <a:solidFill>
                  <a:schemeClr val="accent6"/>
                </a:solidFill>
              </a:rPr>
              <a:t>Fagu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err="1" smtClean="0">
                <a:solidFill>
                  <a:schemeClr val="accent6"/>
                </a:solidFill>
              </a:rPr>
              <a:t>Purnima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48514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6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</a:t>
            </a:r>
            <a:r>
              <a:rPr lang="en-US" dirty="0"/>
              <a:t>o</a:t>
            </a:r>
            <a:r>
              <a:rPr lang="en-US" dirty="0" smtClean="0"/>
              <a:t>ther </a:t>
            </a:r>
            <a:r>
              <a:rPr lang="en-US" dirty="0"/>
              <a:t>name of </a:t>
            </a:r>
            <a:r>
              <a:rPr lang="en-US" dirty="0" err="1"/>
              <a:t>Gulal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599"/>
            <a:ext cx="8229600" cy="1752601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err="1" smtClean="0"/>
              <a:t>Abir</a:t>
            </a:r>
            <a:r>
              <a:rPr lang="en-US" dirty="0" smtClean="0"/>
              <a:t>, </a:t>
            </a:r>
            <a:r>
              <a:rPr lang="en-US" dirty="0" err="1" smtClean="0"/>
              <a:t>Abeer</a:t>
            </a:r>
            <a:r>
              <a:rPr lang="en-US" dirty="0" smtClean="0"/>
              <a:t>, </a:t>
            </a:r>
            <a:r>
              <a:rPr lang="en-US" dirty="0" err="1" smtClean="0"/>
              <a:t>Abhir</a:t>
            </a:r>
            <a:r>
              <a:rPr lang="en-US" dirty="0" smtClean="0"/>
              <a:t>, Rang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4114800"/>
            <a:ext cx="887767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What type of </a:t>
            </a:r>
            <a:r>
              <a:rPr lang="en-US" sz="2700" dirty="0" err="1" smtClean="0"/>
              <a:t>Kavi</a:t>
            </a:r>
            <a:r>
              <a:rPr lang="en-US" sz="2700" dirty="0" smtClean="0"/>
              <a:t> </a:t>
            </a:r>
            <a:r>
              <a:rPr lang="en-US" sz="2700" dirty="0" err="1" smtClean="0"/>
              <a:t>Sameelans</a:t>
            </a:r>
            <a:r>
              <a:rPr lang="en-US" sz="2700" dirty="0" smtClean="0"/>
              <a:t> are organized around </a:t>
            </a:r>
            <a:r>
              <a:rPr lang="en-US" sz="2700" dirty="0" err="1" smtClean="0"/>
              <a:t>Holi</a:t>
            </a:r>
            <a:r>
              <a:rPr lang="en-US" sz="2700" dirty="0" smtClean="0"/>
              <a:t> 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16002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Mahamurkh</a:t>
            </a:r>
            <a:r>
              <a:rPr lang="en-US" dirty="0" smtClean="0"/>
              <a:t> </a:t>
            </a:r>
            <a:r>
              <a:rPr lang="en-US" dirty="0" err="1" smtClean="0"/>
              <a:t>kavi</a:t>
            </a:r>
            <a:r>
              <a:rPr lang="en-US" dirty="0" smtClean="0"/>
              <a:t> </a:t>
            </a:r>
            <a:r>
              <a:rPr lang="en-US" dirty="0" err="1" smtClean="0"/>
              <a:t>Sameelan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0"/>
            <a:ext cx="851965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Important </a:t>
            </a:r>
            <a:r>
              <a:rPr lang="en-US" b="1" dirty="0" err="1" smtClean="0">
                <a:solidFill>
                  <a:schemeClr val="accent2"/>
                </a:solidFill>
              </a:rPr>
              <a:t>Holi</a:t>
            </a:r>
            <a:r>
              <a:rPr lang="en-US" b="1" dirty="0" smtClean="0">
                <a:solidFill>
                  <a:schemeClr val="accent2"/>
                </a:solidFill>
              </a:rPr>
              <a:t> Flower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0292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accent2"/>
                </a:solidFill>
              </a:rPr>
              <a:t>Palash</a:t>
            </a:r>
            <a:r>
              <a:rPr lang="en-US" sz="2400" b="1" dirty="0" smtClean="0">
                <a:solidFill>
                  <a:schemeClr val="accent2"/>
                </a:solidFill>
              </a:rPr>
              <a:t>/</a:t>
            </a:r>
            <a:r>
              <a:rPr lang="en-US" sz="2400" b="1" dirty="0" err="1" smtClean="0">
                <a:solidFill>
                  <a:schemeClr val="accent2"/>
                </a:solidFill>
              </a:rPr>
              <a:t>Tesu</a:t>
            </a:r>
            <a:r>
              <a:rPr lang="en-US" sz="2400" b="1" dirty="0" smtClean="0">
                <a:solidFill>
                  <a:schemeClr val="accent2"/>
                </a:solidFill>
              </a:rPr>
              <a:t>/</a:t>
            </a:r>
            <a:r>
              <a:rPr lang="en-US" sz="2400" b="1" dirty="0" err="1" smtClean="0">
                <a:solidFill>
                  <a:schemeClr val="accent2"/>
                </a:solidFill>
              </a:rPr>
              <a:t>Dhak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2"/>
                </a:solidFill>
              </a:rPr>
              <a:t>State flower of Jharkhand/</a:t>
            </a:r>
            <a:r>
              <a:rPr lang="en-US" sz="2400" b="1" dirty="0" err="1" smtClean="0">
                <a:solidFill>
                  <a:schemeClr val="accent2"/>
                </a:solidFill>
              </a:rPr>
              <a:t>Chattisgarh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7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names of </a:t>
            </a:r>
            <a:r>
              <a:rPr lang="en-US" dirty="0" err="1" smtClean="0"/>
              <a:t>Holi</a:t>
            </a:r>
            <a:r>
              <a:rPr lang="en-US" dirty="0" smtClean="0"/>
              <a:t> Festival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</a:rPr>
              <a:t>Shigmo</a:t>
            </a:r>
            <a:r>
              <a:rPr lang="en-US" dirty="0" smtClean="0">
                <a:solidFill>
                  <a:srgbClr val="0070C0"/>
                </a:solidFill>
              </a:rPr>
              <a:t> spring festival- Goa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Yaosang</a:t>
            </a:r>
            <a:r>
              <a:rPr lang="en-US" dirty="0" smtClean="0">
                <a:solidFill>
                  <a:srgbClr val="00B050"/>
                </a:solidFill>
              </a:rPr>
              <a:t>- Manipur</a:t>
            </a:r>
          </a:p>
          <a:p>
            <a:r>
              <a:rPr lang="en-US" dirty="0" err="1" smtClean="0">
                <a:solidFill>
                  <a:srgbClr val="FFC000"/>
                </a:solidFill>
              </a:rPr>
              <a:t>Manjal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Kuli</a:t>
            </a:r>
            <a:r>
              <a:rPr lang="en-US" dirty="0" smtClean="0">
                <a:solidFill>
                  <a:srgbClr val="FFC000"/>
                </a:solidFill>
              </a:rPr>
              <a:t>—Kerala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Phaguwa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 Bihar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Phakuwah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Aasam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382000" cy="47244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  </a:t>
            </a:r>
            <a:r>
              <a:rPr lang="en-US" sz="6000" b="1" dirty="0" smtClean="0">
                <a:solidFill>
                  <a:schemeClr val="bg1"/>
                </a:solidFill>
              </a:rPr>
              <a:t>Thank You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>
            <a:normAutofit/>
          </a:bodyPr>
          <a:lstStyle/>
          <a:p>
            <a:r>
              <a:rPr lang="en-US" dirty="0" smtClean="0"/>
              <a:t>Half ripe grain of wheat, Barley, Gram, etc. is called </a:t>
            </a:r>
            <a:r>
              <a:rPr lang="en-US" b="1" dirty="0" err="1" smtClean="0">
                <a:solidFill>
                  <a:srgbClr val="FF0000"/>
                </a:solidFill>
              </a:rPr>
              <a:t>Holak</a:t>
            </a:r>
            <a:r>
              <a:rPr lang="en-US" dirty="0" smtClean="0"/>
              <a:t> in Sanskrit and </a:t>
            </a:r>
            <a:r>
              <a:rPr lang="en-US" b="1" dirty="0" err="1" smtClean="0">
                <a:solidFill>
                  <a:srgbClr val="FF0000"/>
                </a:solidFill>
              </a:rPr>
              <a:t>Hola</a:t>
            </a:r>
            <a:r>
              <a:rPr lang="en-US" dirty="0" smtClean="0"/>
              <a:t> in Hindi.</a:t>
            </a:r>
          </a:p>
          <a:p>
            <a:endParaRPr lang="en-US" dirty="0" smtClean="0"/>
          </a:p>
          <a:p>
            <a:r>
              <a:rPr lang="hi-IN" dirty="0" smtClean="0"/>
              <a:t>तृणाग्नि </a:t>
            </a:r>
            <a:r>
              <a:rPr lang="hi-IN" dirty="0"/>
              <a:t>भ्रष्टार्द्धपक्वशमीधान्यं </a:t>
            </a:r>
            <a:r>
              <a:rPr lang="hi-IN" dirty="0" smtClean="0"/>
              <a:t>होलकः</a:t>
            </a:r>
            <a:endParaRPr lang="en-US" dirty="0" smtClean="0"/>
          </a:p>
          <a:p>
            <a:r>
              <a:rPr lang="hi-IN" dirty="0"/>
              <a:t>अर्द्धः पक्वशमी धान्यैस्तृणभ्रष्टैश्‍च होलकः। होलकोऽल्पानिलो भेदः </a:t>
            </a:r>
            <a:r>
              <a:rPr lang="hi-IN" dirty="0" smtClean="0"/>
              <a:t>कफदोषश्रमापहः</a:t>
            </a:r>
            <a:endParaRPr lang="en-US" dirty="0" smtClean="0"/>
          </a:p>
          <a:p>
            <a:endParaRPr lang="en-US" dirty="0" smtClean="0"/>
          </a:p>
          <a:p>
            <a:r>
              <a:rPr lang="hi-IN" dirty="0" smtClean="0"/>
              <a:t>अर्थात् </a:t>
            </a:r>
            <a:r>
              <a:rPr lang="hi-IN" dirty="0"/>
              <a:t>तिनकों की अग्नि में भुने हुए अधपके शमीधान्य (फली वाले) अन्न को </a:t>
            </a:r>
            <a:r>
              <a:rPr lang="hi-IN" b="1" dirty="0">
                <a:solidFill>
                  <a:srgbClr val="7030A0"/>
                </a:solidFill>
              </a:rPr>
              <a:t>होलक</a:t>
            </a:r>
            <a:r>
              <a:rPr lang="hi-IN" dirty="0"/>
              <a:t> या </a:t>
            </a:r>
            <a:r>
              <a:rPr lang="hi-IN" b="1" dirty="0">
                <a:solidFill>
                  <a:srgbClr val="7030A0"/>
                </a:solidFill>
              </a:rPr>
              <a:t>होला </a:t>
            </a:r>
            <a:r>
              <a:rPr lang="hi-IN" dirty="0"/>
              <a:t>कहते हैं, जो अल्पवात है और चर्बी, कफ एवं थकान के दोषों का शमन करता है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Hola</a:t>
            </a:r>
            <a:r>
              <a:rPr lang="en-US" dirty="0" smtClean="0"/>
              <a:t> is </a:t>
            </a:r>
            <a:r>
              <a:rPr lang="en-US" dirty="0"/>
              <a:t>offered as ``</a:t>
            </a:r>
            <a:r>
              <a:rPr lang="en-US" dirty="0" err="1"/>
              <a:t>aahuti</a:t>
            </a:r>
            <a:r>
              <a:rPr lang="en-US" dirty="0"/>
              <a:t>`` to </a:t>
            </a:r>
            <a:r>
              <a:rPr lang="en-US" dirty="0" smtClean="0"/>
              <a:t>Agni</a:t>
            </a:r>
          </a:p>
          <a:p>
            <a:r>
              <a:rPr lang="en-US" dirty="0"/>
              <a:t>The roasted grains </a:t>
            </a:r>
            <a:r>
              <a:rPr lang="en-US" dirty="0" smtClean="0"/>
              <a:t>were distributed as </a:t>
            </a:r>
            <a:r>
              <a:rPr lang="en-US" dirty="0"/>
              <a:t>``</a:t>
            </a:r>
            <a:r>
              <a:rPr lang="en-US" dirty="0" err="1"/>
              <a:t>yajna-shesh</a:t>
            </a:r>
            <a:r>
              <a:rPr lang="en-US" dirty="0"/>
              <a:t> or </a:t>
            </a:r>
            <a:r>
              <a:rPr lang="en-US" dirty="0" err="1" smtClean="0"/>
              <a:t>prasad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00400"/>
            <a:ext cx="6400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53" y="1447800"/>
            <a:ext cx="4303853" cy="4038599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4958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6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1" dirty="0" smtClean="0">
                <a:solidFill>
                  <a:schemeClr val="accent6">
                    <a:lumMod val="75000"/>
                  </a:schemeClr>
                </a:solidFill>
              </a:rPr>
              <a:t>Following </a:t>
            </a:r>
            <a:r>
              <a:rPr lang="en-US" sz="3100" b="1" dirty="0" err="1">
                <a:solidFill>
                  <a:schemeClr val="accent6">
                    <a:lumMod val="75000"/>
                  </a:schemeClr>
                </a:solidFill>
              </a:rPr>
              <a:t>ved</a:t>
            </a: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</a:rPr>
              <a:t> mantras are recited during </a:t>
            </a:r>
            <a:r>
              <a:rPr lang="en-US" sz="3100" b="1" dirty="0" err="1">
                <a:solidFill>
                  <a:schemeClr val="accent6">
                    <a:lumMod val="75000"/>
                  </a:schemeClr>
                </a:solidFill>
              </a:rPr>
              <a:t>holi</a:t>
            </a: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100" b="1" dirty="0" err="1" smtClean="0">
                <a:solidFill>
                  <a:schemeClr val="accent6">
                    <a:lumMod val="75000"/>
                  </a:schemeClr>
                </a:solidFill>
              </a:rPr>
              <a:t>ahuti</a:t>
            </a:r>
            <a:endParaRPr lang="en-US" sz="3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71600"/>
            <a:ext cx="8839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4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b="1" dirty="0" err="1" smtClean="0">
                <a:solidFill>
                  <a:srgbClr val="FFC000"/>
                </a:solidFill>
              </a:rPr>
              <a:t>Holi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Celebrated on full moon day of </a:t>
            </a:r>
            <a:r>
              <a:rPr lang="en-US" dirty="0" err="1" smtClean="0"/>
              <a:t>Phalgun</a:t>
            </a:r>
            <a:r>
              <a:rPr lang="en-US" dirty="0" smtClean="0"/>
              <a:t> month.</a:t>
            </a:r>
          </a:p>
          <a:p>
            <a:r>
              <a:rPr lang="en-US" dirty="0" smtClean="0"/>
              <a:t>Also called </a:t>
            </a:r>
            <a:r>
              <a:rPr lang="en-US" dirty="0" err="1" smtClean="0"/>
              <a:t>Phag</a:t>
            </a:r>
            <a:r>
              <a:rPr lang="en-US" dirty="0" smtClean="0"/>
              <a:t> or </a:t>
            </a:r>
            <a:r>
              <a:rPr lang="en-US" dirty="0" err="1" smtClean="0"/>
              <a:t>Phagwa</a:t>
            </a:r>
            <a:endParaRPr lang="en-US" dirty="0" smtClean="0"/>
          </a:p>
          <a:p>
            <a:r>
              <a:rPr lang="en-US" dirty="0" smtClean="0"/>
              <a:t>This marks the beginning of New Year, New Harvest, and New Season</a:t>
            </a:r>
          </a:p>
          <a:p>
            <a:r>
              <a:rPr lang="en-US" dirty="0"/>
              <a:t>After 15 days, </a:t>
            </a:r>
            <a:r>
              <a:rPr lang="en-US" dirty="0" err="1"/>
              <a:t>Chaitra</a:t>
            </a:r>
            <a:r>
              <a:rPr lang="en-US" dirty="0"/>
              <a:t> month, New year, and </a:t>
            </a:r>
            <a:r>
              <a:rPr lang="en-US" dirty="0" err="1"/>
              <a:t>Basant</a:t>
            </a:r>
            <a:r>
              <a:rPr lang="en-US" dirty="0"/>
              <a:t> </a:t>
            </a:r>
            <a:r>
              <a:rPr lang="en-US" dirty="0" err="1"/>
              <a:t>ritu</a:t>
            </a:r>
            <a:r>
              <a:rPr lang="en-US" dirty="0"/>
              <a:t> </a:t>
            </a:r>
            <a:r>
              <a:rPr lang="en-US" dirty="0" smtClean="0"/>
              <a:t>start</a:t>
            </a:r>
          </a:p>
          <a:p>
            <a:r>
              <a:rPr lang="en-US" dirty="0"/>
              <a:t>New </a:t>
            </a:r>
            <a:r>
              <a:rPr lang="en-US" dirty="0" smtClean="0"/>
              <a:t>leaves </a:t>
            </a:r>
            <a:r>
              <a:rPr lang="en-US" dirty="0"/>
              <a:t>and flowers bloom</a:t>
            </a:r>
          </a:p>
          <a:p>
            <a:r>
              <a:rPr lang="en-US" dirty="0"/>
              <a:t>Birds get new feathers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1279</Words>
  <Application>Microsoft Office PowerPoint</Application>
  <PresentationFormat>On-screen Show (4:3)</PresentationFormat>
  <Paragraphs>196</Paragraphs>
  <Slides>48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Holi    होली </vt:lpstr>
      <vt:lpstr>Holi</vt:lpstr>
      <vt:lpstr>Common Stories</vt:lpstr>
      <vt:lpstr>Festival before Holi</vt:lpstr>
      <vt:lpstr>PowerPoint Presentation</vt:lpstr>
      <vt:lpstr>PowerPoint Presentation</vt:lpstr>
      <vt:lpstr>PowerPoint Presentation</vt:lpstr>
      <vt:lpstr>Following ved mantras are recited during holi ahuti</vt:lpstr>
      <vt:lpstr>Holi</vt:lpstr>
      <vt:lpstr>PowerPoint Presentation</vt:lpstr>
      <vt:lpstr>Why Celebrate</vt:lpstr>
      <vt:lpstr>PowerPoint Presentation</vt:lpstr>
      <vt:lpstr>How to Celebrate</vt:lpstr>
      <vt:lpstr>Do yagya यज्ञ </vt:lpstr>
      <vt:lpstr>PowerPoint Presentation</vt:lpstr>
      <vt:lpstr>PowerPoint Presentation</vt:lpstr>
      <vt:lpstr>Sing prayers and bhajans </vt:lpstr>
      <vt:lpstr>Give abundant charity to poor and needy </vt:lpstr>
      <vt:lpstr>Exchange itr इत्र/Sugandh/Khushboo/Gulab Jaal/ water with flowers immersed in it </vt:lpstr>
      <vt:lpstr>Colors-Gulal-Rang</vt:lpstr>
      <vt:lpstr>Alta</vt:lpstr>
      <vt:lpstr>Alta or Mahavar </vt:lpstr>
      <vt:lpstr> Rangoli or Alpana </vt:lpstr>
      <vt:lpstr>PowerPoint Presentation</vt:lpstr>
      <vt:lpstr>PowerPoint Presentation</vt:lpstr>
      <vt:lpstr>How not to celebrate</vt:lpstr>
      <vt:lpstr>None of these are part of Holi celebrations</vt:lpstr>
      <vt:lpstr>Vikrit Holi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Kanji</vt:lpstr>
      <vt:lpstr>PowerPoint Presentation</vt:lpstr>
      <vt:lpstr>PowerPoint Presentation</vt:lpstr>
      <vt:lpstr>PowerPoint Presentation</vt:lpstr>
      <vt:lpstr>PowerPoint Presentation</vt:lpstr>
      <vt:lpstr>Rang Panchmi comes______ days after Holi </vt:lpstr>
      <vt:lpstr>In which Indian state people celebrate Bhai Dooj after Holi ? </vt:lpstr>
      <vt:lpstr>Holi is national holiday in which countries? </vt:lpstr>
      <vt:lpstr>What is the other name of Gulal? </vt:lpstr>
      <vt:lpstr> What type of Kavi Sameelans are organized around Holi ? </vt:lpstr>
      <vt:lpstr>Important Holi Flower</vt:lpstr>
      <vt:lpstr>Other names of Holi Festival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</dc:title>
  <dc:creator>Bharti</dc:creator>
  <cp:lastModifiedBy>Bharti</cp:lastModifiedBy>
  <cp:revision>78</cp:revision>
  <dcterms:created xsi:type="dcterms:W3CDTF">2021-03-31T18:28:05Z</dcterms:created>
  <dcterms:modified xsi:type="dcterms:W3CDTF">2021-04-04T15:13:09Z</dcterms:modified>
</cp:coreProperties>
</file>